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74" r:id="rId5"/>
    <p:sldId id="265" r:id="rId6"/>
    <p:sldId id="266" r:id="rId7"/>
    <p:sldId id="267" r:id="rId8"/>
    <p:sldId id="260" r:id="rId9"/>
    <p:sldId id="261" r:id="rId10"/>
    <p:sldId id="270" r:id="rId11"/>
    <p:sldId id="262" r:id="rId12"/>
    <p:sldId id="263" r:id="rId13"/>
    <p:sldId id="264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fei Huang" userId="57235f62-398d-451e-ba4e-c05174d453ca" providerId="ADAL" clId="{76B01561-F7E9-4E4E-A018-FC6595F60EC8}"/>
    <pc:docChg chg="addSld modSld">
      <pc:chgData name="Pengfei Huang" userId="57235f62-398d-451e-ba4e-c05174d453ca" providerId="ADAL" clId="{76B01561-F7E9-4E4E-A018-FC6595F60EC8}" dt="2018-09-16T01:11:02.025" v="0"/>
      <pc:docMkLst>
        <pc:docMk/>
      </pc:docMkLst>
      <pc:sldChg chg="add">
        <pc:chgData name="Pengfei Huang" userId="57235f62-398d-451e-ba4e-c05174d453ca" providerId="ADAL" clId="{76B01561-F7E9-4E4E-A018-FC6595F60EC8}" dt="2018-09-16T01:11:02.025" v="0"/>
        <pc:sldMkLst>
          <pc:docMk/>
          <pc:sldMk cId="1995873000" sldId="257"/>
        </pc:sldMkLst>
      </pc:sldChg>
      <pc:sldChg chg="add">
        <pc:chgData name="Pengfei Huang" userId="57235f62-398d-451e-ba4e-c05174d453ca" providerId="ADAL" clId="{76B01561-F7E9-4E4E-A018-FC6595F60EC8}" dt="2018-09-16T01:11:02.025" v="0"/>
        <pc:sldMkLst>
          <pc:docMk/>
          <pc:sldMk cId="1819966699" sldId="258"/>
        </pc:sldMkLst>
      </pc:sldChg>
      <pc:sldChg chg="add">
        <pc:chgData name="Pengfei Huang" userId="57235f62-398d-451e-ba4e-c05174d453ca" providerId="ADAL" clId="{76B01561-F7E9-4E4E-A018-FC6595F60EC8}" dt="2018-09-16T01:11:02.025" v="0"/>
        <pc:sldMkLst>
          <pc:docMk/>
          <pc:sldMk cId="2199226439" sldId="259"/>
        </pc:sldMkLst>
      </pc:sldChg>
      <pc:sldChg chg="add">
        <pc:chgData name="Pengfei Huang" userId="57235f62-398d-451e-ba4e-c05174d453ca" providerId="ADAL" clId="{76B01561-F7E9-4E4E-A018-FC6595F60EC8}" dt="2018-09-16T01:11:02.025" v="0"/>
        <pc:sldMkLst>
          <pc:docMk/>
          <pc:sldMk cId="3885138081" sldId="260"/>
        </pc:sldMkLst>
      </pc:sldChg>
      <pc:sldChg chg="add">
        <pc:chgData name="Pengfei Huang" userId="57235f62-398d-451e-ba4e-c05174d453ca" providerId="ADAL" clId="{76B01561-F7E9-4E4E-A018-FC6595F60EC8}" dt="2018-09-16T01:11:02.025" v="0"/>
        <pc:sldMkLst>
          <pc:docMk/>
          <pc:sldMk cId="25988726" sldId="261"/>
        </pc:sldMkLst>
      </pc:sldChg>
      <pc:sldChg chg="add">
        <pc:chgData name="Pengfei Huang" userId="57235f62-398d-451e-ba4e-c05174d453ca" providerId="ADAL" clId="{76B01561-F7E9-4E4E-A018-FC6595F60EC8}" dt="2018-09-16T01:11:02.025" v="0"/>
        <pc:sldMkLst>
          <pc:docMk/>
          <pc:sldMk cId="1774515650" sldId="262"/>
        </pc:sldMkLst>
      </pc:sldChg>
      <pc:sldChg chg="add">
        <pc:chgData name="Pengfei Huang" userId="57235f62-398d-451e-ba4e-c05174d453ca" providerId="ADAL" clId="{76B01561-F7E9-4E4E-A018-FC6595F60EC8}" dt="2018-09-16T01:11:02.025" v="0"/>
        <pc:sldMkLst>
          <pc:docMk/>
          <pc:sldMk cId="3121017661" sldId="263"/>
        </pc:sldMkLst>
      </pc:sldChg>
      <pc:sldChg chg="add">
        <pc:chgData name="Pengfei Huang" userId="57235f62-398d-451e-ba4e-c05174d453ca" providerId="ADAL" clId="{76B01561-F7E9-4E4E-A018-FC6595F60EC8}" dt="2018-09-16T01:11:02.025" v="0"/>
        <pc:sldMkLst>
          <pc:docMk/>
          <pc:sldMk cId="3826212857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7479E-4714-447C-9827-C8B394C60456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36E1E-61AA-4E13-8413-383CD9717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6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36E1E-61AA-4E13-8413-383CD971734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00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83D6F-0CFA-435A-862A-D3847CC5871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2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5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8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23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19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8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33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256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89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36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3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12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7958E-0DB3-4348-BC7F-3CE0932F73FD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D5BCA-369D-46EC-B2F6-F89FE09EF7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8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yjpw.com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运 动 系 统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 体 组 织 学 与 解 剖 学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 二 章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黄鹏飞</a:t>
            </a:r>
          </a:p>
        </p:txBody>
      </p:sp>
    </p:spTree>
    <p:extLst>
      <p:ext uri="{BB962C8B-B14F-4D97-AF65-F5344CB8AC3E}">
        <p14:creationId xmlns:p14="http://schemas.microsoft.com/office/powerpoint/2010/main" val="272147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678587-DC71-4395-BBA6-D1653B75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滑膜关节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DEB7318-5FF0-4120-B064-AAA13A0D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CN" altLang="en-US" dirty="0"/>
              <a:t>基本构造</a:t>
            </a:r>
            <a:endParaRPr lang="en-US" altLang="zh-CN" dirty="0"/>
          </a:p>
          <a:p>
            <a:pPr lvl="1"/>
            <a:r>
              <a:rPr lang="zh-CN" altLang="en-US" sz="2600" dirty="0" smtClean="0"/>
              <a:t>关</a:t>
            </a:r>
            <a:r>
              <a:rPr lang="zh-CN" altLang="en-US" sz="2600" dirty="0"/>
              <a:t>节</a:t>
            </a:r>
            <a:r>
              <a:rPr lang="zh-CN" altLang="en-US" sz="2600" dirty="0" smtClean="0"/>
              <a:t>囊</a:t>
            </a:r>
            <a:endParaRPr lang="en-US" altLang="zh-CN" sz="2600" dirty="0" smtClean="0"/>
          </a:p>
          <a:p>
            <a:pPr lvl="2"/>
            <a:r>
              <a:rPr lang="zh-CN" altLang="en-US" sz="2600" dirty="0"/>
              <a:t>纤维</a:t>
            </a:r>
            <a:r>
              <a:rPr lang="zh-CN" altLang="en-US" sz="2600" dirty="0" smtClean="0"/>
              <a:t>膜（致密结缔组织）</a:t>
            </a:r>
            <a:endParaRPr lang="en-US" altLang="zh-CN" sz="2600" dirty="0" smtClean="0"/>
          </a:p>
          <a:p>
            <a:pPr lvl="3"/>
            <a:r>
              <a:rPr lang="zh-CN" altLang="en-US" sz="2400" dirty="0" smtClean="0"/>
              <a:t>囊韧带</a:t>
            </a:r>
            <a:endParaRPr lang="en-US" altLang="zh-CN" sz="2400" dirty="0"/>
          </a:p>
          <a:p>
            <a:pPr lvl="2"/>
            <a:r>
              <a:rPr lang="zh-CN" altLang="en-US" sz="2600" dirty="0"/>
              <a:t>滑</a:t>
            </a:r>
            <a:r>
              <a:rPr lang="zh-CN" altLang="en-US" sz="2600" dirty="0" smtClean="0"/>
              <a:t>膜（疏松结缔组织）</a:t>
            </a:r>
            <a:endParaRPr lang="en-US" altLang="zh-CN" sz="2600" dirty="0" smtClean="0"/>
          </a:p>
          <a:p>
            <a:pPr lvl="3"/>
            <a:r>
              <a:rPr lang="zh-CN" altLang="en-US" sz="2400" dirty="0" smtClean="0"/>
              <a:t>滑膜绒毛</a:t>
            </a:r>
            <a:endParaRPr lang="en-US" altLang="zh-CN" sz="2400" dirty="0" smtClean="0"/>
          </a:p>
          <a:p>
            <a:pPr lvl="3"/>
            <a:r>
              <a:rPr lang="zh-CN" altLang="en-US" sz="2400" dirty="0" smtClean="0"/>
              <a:t>滑液</a:t>
            </a:r>
            <a:endParaRPr lang="en-US" altLang="zh-CN" sz="2400" dirty="0"/>
          </a:p>
          <a:p>
            <a:pPr lvl="1"/>
            <a:r>
              <a:rPr lang="zh-CN" altLang="en-US" sz="2600" dirty="0"/>
              <a:t>关节</a:t>
            </a:r>
            <a:r>
              <a:rPr lang="zh-CN" altLang="en-US" sz="2600" dirty="0" smtClean="0"/>
              <a:t>腔</a:t>
            </a:r>
            <a:endParaRPr lang="en-US" altLang="zh-CN" sz="2600" dirty="0" smtClean="0"/>
          </a:p>
          <a:p>
            <a:pPr lvl="2"/>
            <a:r>
              <a:rPr lang="zh-CN" altLang="en-US" sz="2600" dirty="0"/>
              <a:t>负压</a:t>
            </a:r>
          </a:p>
        </p:txBody>
      </p:sp>
    </p:spTree>
    <p:extLst>
      <p:ext uri="{BB962C8B-B14F-4D97-AF65-F5344CB8AC3E}">
        <p14:creationId xmlns:p14="http://schemas.microsoft.com/office/powerpoint/2010/main" val="87259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678587-DC71-4395-BBA6-D1653B75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滑膜关节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DEB7318-5FF0-4120-B064-AAA13A0DF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zh-CN" altLang="en-US" dirty="0"/>
              <a:t>辅助结构</a:t>
            </a:r>
            <a:endParaRPr lang="en-US" altLang="zh-CN" dirty="0"/>
          </a:p>
          <a:p>
            <a:pPr lvl="1"/>
            <a:r>
              <a:rPr lang="zh-CN" altLang="en-US" sz="2600" dirty="0"/>
              <a:t>韧</a:t>
            </a:r>
            <a:r>
              <a:rPr lang="zh-CN" altLang="en-US" sz="2600" dirty="0" smtClean="0"/>
              <a:t>带（致密结缔组织）</a:t>
            </a:r>
            <a:endParaRPr lang="en-US" altLang="zh-CN" sz="2600" dirty="0" smtClean="0"/>
          </a:p>
          <a:p>
            <a:pPr lvl="2"/>
            <a:r>
              <a:rPr lang="zh-CN" altLang="en-US" sz="2600" dirty="0" smtClean="0"/>
              <a:t>囊内韧带</a:t>
            </a:r>
            <a:endParaRPr lang="en-US" altLang="zh-CN" sz="2600" dirty="0" smtClean="0"/>
          </a:p>
          <a:p>
            <a:pPr lvl="3"/>
            <a:r>
              <a:rPr lang="zh-CN" altLang="en-US" sz="2600" dirty="0" smtClean="0"/>
              <a:t>膝关节 交叉韧带</a:t>
            </a:r>
            <a:endParaRPr lang="en-US" altLang="zh-CN" sz="2600" dirty="0" smtClean="0"/>
          </a:p>
          <a:p>
            <a:pPr lvl="2"/>
            <a:r>
              <a:rPr lang="zh-CN" altLang="en-US" sz="2600" dirty="0" smtClean="0"/>
              <a:t>囊外韧带</a:t>
            </a:r>
            <a:endParaRPr lang="en-US" altLang="zh-CN" sz="2600" dirty="0"/>
          </a:p>
          <a:p>
            <a:pPr lvl="1"/>
            <a:r>
              <a:rPr lang="zh-CN" altLang="en-US" sz="2600" dirty="0"/>
              <a:t>关节</a:t>
            </a:r>
            <a:r>
              <a:rPr lang="zh-CN" altLang="en-US" sz="2600" dirty="0" smtClean="0"/>
              <a:t>盘</a:t>
            </a:r>
            <a:endParaRPr lang="en-US" altLang="zh-CN" sz="2600" dirty="0" smtClean="0"/>
          </a:p>
          <a:p>
            <a:pPr lvl="2"/>
            <a:r>
              <a:rPr lang="zh-CN" altLang="en-US" sz="2600" dirty="0"/>
              <a:t>膝关节 关节半月板</a:t>
            </a:r>
            <a:endParaRPr lang="en-US" altLang="zh-CN" sz="2600" dirty="0"/>
          </a:p>
          <a:p>
            <a:pPr lvl="1"/>
            <a:r>
              <a:rPr lang="zh-CN" altLang="en-US" sz="2600" dirty="0"/>
              <a:t>关节唇</a:t>
            </a:r>
          </a:p>
        </p:txBody>
      </p:sp>
    </p:spTree>
    <p:extLst>
      <p:ext uri="{BB962C8B-B14F-4D97-AF65-F5344CB8AC3E}">
        <p14:creationId xmlns:p14="http://schemas.microsoft.com/office/powerpoint/2010/main" val="1774515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678587-DC71-4395-BBA6-D1653B75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滑膜关节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DEB7318-5FF0-4120-B064-AAA13A0D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关节的运动</a:t>
            </a:r>
            <a:endParaRPr lang="en-US" altLang="zh-CN" dirty="0"/>
          </a:p>
          <a:p>
            <a:pPr lvl="1"/>
            <a:r>
              <a:rPr lang="zh-CN" altLang="en-US" sz="2600" dirty="0"/>
              <a:t>屈和伸</a:t>
            </a:r>
            <a:endParaRPr lang="en-US" altLang="zh-CN" sz="2600" dirty="0"/>
          </a:p>
          <a:p>
            <a:pPr lvl="1"/>
            <a:r>
              <a:rPr lang="zh-CN" altLang="en-US" sz="2600" dirty="0"/>
              <a:t>内收和外展</a:t>
            </a:r>
            <a:endParaRPr lang="en-US" altLang="zh-CN" sz="2600" dirty="0"/>
          </a:p>
          <a:p>
            <a:pPr lvl="1"/>
            <a:r>
              <a:rPr lang="zh-CN" altLang="en-US" sz="2600" dirty="0"/>
              <a:t>旋转</a:t>
            </a:r>
            <a:endParaRPr lang="en-US" altLang="zh-CN" sz="2600" dirty="0"/>
          </a:p>
          <a:p>
            <a:pPr lvl="1"/>
            <a:r>
              <a:rPr lang="zh-CN" altLang="en-US" sz="2600" dirty="0"/>
              <a:t>环转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312101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F8C2BB-D9B1-43E4-85EB-A73F029B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骨骼肌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E6F4DBB-F85C-4766-A1F3-0C0CB220A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构造</a:t>
            </a:r>
            <a:endParaRPr lang="en-US" altLang="zh-CN" dirty="0"/>
          </a:p>
          <a:p>
            <a:pPr lvl="1"/>
            <a:r>
              <a:rPr lang="zh-CN" altLang="en-US" sz="2600" dirty="0"/>
              <a:t>肌</a:t>
            </a:r>
            <a:r>
              <a:rPr lang="zh-CN" altLang="en-US" sz="2600" dirty="0" smtClean="0"/>
              <a:t>腹</a:t>
            </a:r>
            <a:endParaRPr lang="en-US" altLang="zh-CN" sz="2600" dirty="0" smtClean="0"/>
          </a:p>
          <a:p>
            <a:pPr lvl="2"/>
            <a:r>
              <a:rPr lang="zh-CN" altLang="en-US" sz="2200" dirty="0" smtClean="0"/>
              <a:t>肌纤维</a:t>
            </a:r>
            <a:endParaRPr lang="en-US" altLang="zh-CN" sz="2200" dirty="0" smtClean="0"/>
          </a:p>
          <a:p>
            <a:pPr lvl="2"/>
            <a:r>
              <a:rPr lang="zh-CN" altLang="en-US" sz="2200" dirty="0" smtClean="0"/>
              <a:t>肌外膜、肌束膜、肌内膜</a:t>
            </a:r>
            <a:endParaRPr lang="en-US" altLang="zh-CN" sz="2200" dirty="0"/>
          </a:p>
          <a:p>
            <a:pPr lvl="1"/>
            <a:r>
              <a:rPr lang="zh-CN" altLang="en-US" sz="2600" dirty="0" smtClean="0"/>
              <a:t>腱</a:t>
            </a:r>
            <a:endParaRPr lang="en-US" altLang="zh-CN" sz="2600" dirty="0" smtClean="0"/>
          </a:p>
          <a:p>
            <a:pPr lvl="2"/>
            <a:r>
              <a:rPr lang="zh-CN" altLang="en-US" sz="2200" dirty="0" smtClean="0"/>
              <a:t>致密结缔组织（胶原纤维）</a:t>
            </a:r>
            <a:endParaRPr lang="en-US" altLang="zh-CN" sz="2200" dirty="0" smtClean="0"/>
          </a:p>
          <a:p>
            <a:pPr lvl="2"/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2621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骨骼肌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zh-CN" altLang="en-US" dirty="0" smtClean="0"/>
              <a:t>形态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长肌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运动幅度较大，多分布在四肢</a:t>
            </a:r>
            <a:endParaRPr lang="en-US" altLang="zh-CN" sz="2400" dirty="0" smtClean="0"/>
          </a:p>
          <a:p>
            <a:pPr lvl="1"/>
            <a:r>
              <a:rPr lang="zh-CN" altLang="en-US" dirty="0" smtClean="0"/>
              <a:t>短肌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运动幅度小，多分布在躯干的深层</a:t>
            </a:r>
            <a:endParaRPr lang="en-US" altLang="zh-CN" sz="2400" dirty="0"/>
          </a:p>
          <a:p>
            <a:pPr lvl="1"/>
            <a:r>
              <a:rPr lang="zh-CN" altLang="en-US" dirty="0" smtClean="0"/>
              <a:t>扁肌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躯干运动，保护和支持内脏</a:t>
            </a:r>
            <a:endParaRPr lang="en-US" altLang="zh-CN" sz="2400" dirty="0" smtClean="0"/>
          </a:p>
          <a:p>
            <a:pPr lvl="1"/>
            <a:r>
              <a:rPr lang="zh-CN" altLang="en-US" dirty="0" smtClean="0"/>
              <a:t>轮匝肌</a:t>
            </a:r>
            <a:endParaRPr lang="en-US" altLang="zh-CN" dirty="0" smtClean="0"/>
          </a:p>
          <a:p>
            <a:pPr lvl="2"/>
            <a:r>
              <a:rPr lang="zh-CN" altLang="en-US" sz="2400" dirty="0" smtClean="0"/>
              <a:t>孔裂周围，关闭口裂</a:t>
            </a:r>
            <a:endParaRPr lang="en-US" altLang="zh-CN" sz="2400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96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骨骼肌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辅助装置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筋膜</a:t>
            </a:r>
            <a:endParaRPr lang="en-US" altLang="zh-CN" sz="2600" dirty="0" smtClean="0"/>
          </a:p>
          <a:p>
            <a:pPr lvl="2"/>
            <a:r>
              <a:rPr lang="zh-CN" altLang="en-US" sz="2600" dirty="0" smtClean="0"/>
              <a:t>浅筋膜</a:t>
            </a:r>
            <a:endParaRPr lang="en-US" altLang="zh-CN" sz="2600" dirty="0" smtClean="0"/>
          </a:p>
          <a:p>
            <a:pPr lvl="2"/>
            <a:r>
              <a:rPr lang="zh-CN" altLang="en-US" sz="2600" dirty="0" smtClean="0"/>
              <a:t>深筋膜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31759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骨骼肌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辅助装置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滑膜囊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腱鞘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83907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3">
            <a:extLst>
              <a:ext uri="{FF2B5EF4-FFF2-40B4-BE49-F238E27FC236}">
                <a16:creationId xmlns:a16="http://schemas.microsoft.com/office/drawing/2014/main" xmlns="" id="{008BA869-FF2B-4175-9081-35DCE9DC0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020" y="2136776"/>
            <a:ext cx="557396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第三章   循环系统</a:t>
            </a:r>
            <a:endParaRPr lang="en-US" altLang="zh-CN" sz="5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5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第一节  心血管系统</a:t>
            </a:r>
            <a:endParaRPr lang="en-US" altLang="zh-CN" sz="40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心血管系统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心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动力器官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动脉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运送血液离开心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静脉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运送血液回到心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毛细血管 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连于动脉、静脉之间，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血液在此物质气体交换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FB3EA04-F740-4E84-9A3C-52274779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6" y="1143000"/>
            <a:ext cx="47720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血液循环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肺循环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右心室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→肺动脉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→肺泡毛细血管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→肺静脉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→左心房</a:t>
            </a:r>
          </a:p>
          <a:p>
            <a:pPr marL="0" indent="0"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FB3EA04-F740-4E84-9A3C-52274779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6" y="1143000"/>
            <a:ext cx="47720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150D43-04C9-41D8-95D0-ADAE88BC4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运动系统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59DC0E6-62EC-449C-97AF-57D8242131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被动部分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骨</a:t>
            </a:r>
            <a:r>
              <a:rPr lang="zh-CN" altLang="en-US" sz="2600" dirty="0"/>
              <a:t>：杠杆</a:t>
            </a:r>
            <a:endParaRPr lang="en-US" altLang="zh-CN" sz="2600" dirty="0"/>
          </a:p>
          <a:p>
            <a:pPr lvl="1"/>
            <a:r>
              <a:rPr lang="zh-CN" altLang="en-US" sz="2600" dirty="0"/>
              <a:t>骨连结：支点</a:t>
            </a:r>
            <a:endParaRPr lang="en-US" altLang="zh-CN" sz="2600" dirty="0"/>
          </a:p>
          <a:p>
            <a:r>
              <a:rPr lang="zh-CN" altLang="en-US" dirty="0" smtClean="0"/>
              <a:t>主动部分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骨</a:t>
            </a:r>
            <a:r>
              <a:rPr lang="zh-CN" altLang="en-US" sz="2600" dirty="0"/>
              <a:t>骼肌：动力器</a:t>
            </a:r>
            <a:r>
              <a:rPr lang="zh-CN" altLang="en-US" sz="2600" dirty="0" smtClean="0"/>
              <a:t>官</a:t>
            </a:r>
            <a:endParaRPr lang="en-US" altLang="zh-CN" sz="2600" dirty="0" smtClean="0"/>
          </a:p>
          <a:p>
            <a:endParaRPr lang="en-US" altLang="zh-CN" sz="3000" dirty="0"/>
          </a:p>
          <a:p>
            <a:r>
              <a:rPr lang="zh-CN" altLang="en-US" sz="3000" dirty="0" smtClean="0"/>
              <a:t>运动、支持、保护</a:t>
            </a:r>
            <a:endParaRPr lang="en-US" altLang="zh-CN" sz="3000" dirty="0" smtClean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48271"/>
            <a:ext cx="6019800" cy="4961458"/>
          </a:xfrm>
        </p:spPr>
      </p:pic>
    </p:spTree>
    <p:extLst>
      <p:ext uri="{BB962C8B-B14F-4D97-AF65-F5344CB8AC3E}">
        <p14:creationId xmlns:p14="http://schemas.microsoft.com/office/powerpoint/2010/main" val="1995873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血液循环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肺循环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左心室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→主动脉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→全身毛细血管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→上下腔静脉及冠状窦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→右心房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FB3EA04-F740-4E84-9A3C-52274779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6" y="1143000"/>
            <a:ext cx="47720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5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血管壁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动脉→</a:t>
            </a:r>
            <a:r>
              <a:rPr lang="zh-CN" altLang="en-US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毛细血管</a:t>
            </a: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→静脉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6" t="22222" r="6263" b="25334"/>
          <a:stretch/>
        </p:blipFill>
        <p:spPr>
          <a:xfrm>
            <a:off x="3775165" y="2193449"/>
            <a:ext cx="4641670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2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4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中模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22095" r="59340" b="26349"/>
          <a:stretch/>
        </p:blipFill>
        <p:spPr>
          <a:xfrm>
            <a:off x="4770926" y="1310298"/>
            <a:ext cx="2650151" cy="5547702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6525769" y="4281681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041060" y="4020071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内膜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03544" y="4746172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518835" y="4484562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中膜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322058" y="5269391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"/>
          <p:cNvSpPr txBox="1"/>
          <p:nvPr/>
        </p:nvSpPr>
        <p:spPr>
          <a:xfrm>
            <a:off x="8837349" y="5007781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外膜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91B42129-C51D-460C-8933-1195C93F7F32}"/>
              </a:ext>
            </a:extLst>
          </p:cNvPr>
          <p:cNvCxnSpPr/>
          <p:nvPr/>
        </p:nvCxnSpPr>
        <p:spPr>
          <a:xfrm>
            <a:off x="6455664" y="4389120"/>
            <a:ext cx="21336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4528F727-FE16-4D0C-960D-8EE75C1993B0}"/>
              </a:ext>
            </a:extLst>
          </p:cNvPr>
          <p:cNvCxnSpPr>
            <a:cxnSpLocks/>
          </p:cNvCxnSpPr>
          <p:nvPr/>
        </p:nvCxnSpPr>
        <p:spPr>
          <a:xfrm>
            <a:off x="6875528" y="4882896"/>
            <a:ext cx="275081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内皮下层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内弹性膜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22095" r="59340" b="26349"/>
          <a:stretch/>
        </p:blipFill>
        <p:spPr>
          <a:xfrm>
            <a:off x="4770926" y="1310298"/>
            <a:ext cx="2650151" cy="554770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447164" y="4353753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962455" y="409214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6680848" y="4876973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196139" y="461536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内皮下层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900172" y="5423292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3"/>
          <p:cNvSpPr txBox="1"/>
          <p:nvPr/>
        </p:nvSpPr>
        <p:spPr>
          <a:xfrm>
            <a:off x="8415463" y="516168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内弹性膜</a:t>
            </a:r>
          </a:p>
        </p:txBody>
      </p:sp>
    </p:spTree>
    <p:extLst>
      <p:ext uri="{BB962C8B-B14F-4D97-AF65-F5344CB8AC3E}">
        <p14:creationId xmlns:p14="http://schemas.microsoft.com/office/powerpoint/2010/main" val="28505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结构：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单层扁平上皮，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微丝和杆状细管。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功能：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有利于血液流动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及物质交换，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合成和分泌，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调节血管通透性。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22095" r="59340" b="26349"/>
          <a:stretch/>
        </p:blipFill>
        <p:spPr>
          <a:xfrm>
            <a:off x="4770926" y="1310298"/>
            <a:ext cx="2650151" cy="554770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447164" y="4353753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962455" y="409214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</a:p>
        </p:txBody>
      </p:sp>
    </p:spTree>
    <p:extLst>
      <p:ext uri="{BB962C8B-B14F-4D97-AF65-F5344CB8AC3E}">
        <p14:creationId xmlns:p14="http://schemas.microsoft.com/office/powerpoint/2010/main" val="232687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内皮下层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结构：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疏松结缔组织。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功能：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缓冲和联系。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22095" r="59340" b="26349"/>
          <a:stretch/>
        </p:blipFill>
        <p:spPr>
          <a:xfrm>
            <a:off x="4770926" y="1310298"/>
            <a:ext cx="2650151" cy="554770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447164" y="4353753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962455" y="409214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6680848" y="4876973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196139" y="461536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内皮下层</a:t>
            </a:r>
          </a:p>
        </p:txBody>
      </p:sp>
    </p:spTree>
    <p:extLst>
      <p:ext uri="{BB962C8B-B14F-4D97-AF65-F5344CB8AC3E}">
        <p14:creationId xmlns:p14="http://schemas.microsoft.com/office/powerpoint/2010/main" val="12030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内皮下层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内弹性膜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结构：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弹性蛋白构成的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有孔薄膜。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功能：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收缩血管，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内膜与中膜的分界。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22095" r="59340" b="26349"/>
          <a:stretch/>
        </p:blipFill>
        <p:spPr>
          <a:xfrm>
            <a:off x="4770926" y="1310298"/>
            <a:ext cx="2650151" cy="554770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447164" y="4353753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962455" y="409214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6680848" y="4876973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196139" y="461536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内皮下层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900172" y="5423292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3"/>
          <p:cNvSpPr txBox="1"/>
          <p:nvPr/>
        </p:nvSpPr>
        <p:spPr>
          <a:xfrm>
            <a:off x="8415463" y="516168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内弹性膜</a:t>
            </a:r>
          </a:p>
        </p:txBody>
      </p:sp>
    </p:spTree>
    <p:extLst>
      <p:ext uri="{BB962C8B-B14F-4D97-AF65-F5344CB8AC3E}">
        <p14:creationId xmlns:p14="http://schemas.microsoft.com/office/powerpoint/2010/main" val="32906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内皮下层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内弹性膜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结构：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10~40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层平滑肌，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又名肌性动脉。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功能：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调节血管管径，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分配全身各部血量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22095" r="59340" b="26349"/>
          <a:stretch/>
        </p:blipFill>
        <p:spPr>
          <a:xfrm>
            <a:off x="4770926" y="1310298"/>
            <a:ext cx="2650151" cy="5547702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7003544" y="4746172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518835" y="4484562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中膜</a:t>
            </a:r>
          </a:p>
        </p:txBody>
      </p:sp>
    </p:spTree>
    <p:extLst>
      <p:ext uri="{BB962C8B-B14F-4D97-AF65-F5344CB8AC3E}">
        <p14:creationId xmlns:p14="http://schemas.microsoft.com/office/powerpoint/2010/main" val="20604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内皮下层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内弹性膜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中膜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外模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结构：疏松结缔组织，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外弹性膜。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功能：成纤维细胞，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修复作用；营养血管。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22095" r="59340" b="26349"/>
          <a:stretch/>
        </p:blipFill>
        <p:spPr>
          <a:xfrm>
            <a:off x="4770926" y="1310298"/>
            <a:ext cx="2650151" cy="554770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7322058" y="5269391"/>
            <a:ext cx="151529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8837349" y="5007781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外膜</a:t>
            </a:r>
          </a:p>
        </p:txBody>
      </p:sp>
    </p:spTree>
    <p:extLst>
      <p:ext uri="{BB962C8B-B14F-4D97-AF65-F5344CB8AC3E}">
        <p14:creationId xmlns:p14="http://schemas.microsoft.com/office/powerpoint/2010/main" val="88774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2CA11E-8E17-40C0-BDFC-C98C5C36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10EBC84-E242-43A7-BD28-1D6FB9E3A4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成人全身有</a:t>
            </a:r>
            <a:r>
              <a:rPr lang="en-US" altLang="zh-CN" dirty="0"/>
              <a:t>206</a:t>
            </a:r>
            <a:r>
              <a:rPr lang="zh-CN" altLang="en-US" dirty="0"/>
              <a:t>块骨</a:t>
            </a:r>
            <a:endParaRPr lang="en-US" altLang="zh-CN" dirty="0"/>
          </a:p>
          <a:p>
            <a:pPr lvl="1"/>
            <a:r>
              <a:rPr lang="zh-CN" altLang="en-US" sz="2600" dirty="0"/>
              <a:t>长</a:t>
            </a:r>
            <a:r>
              <a:rPr lang="zh-CN" altLang="en-US" sz="2600" dirty="0" smtClean="0"/>
              <a:t>骨：四肢；</a:t>
            </a:r>
            <a:endParaRPr lang="en-US" altLang="zh-CN" sz="2600" dirty="0"/>
          </a:p>
          <a:p>
            <a:pPr lvl="1"/>
            <a:r>
              <a:rPr lang="zh-CN" altLang="en-US" sz="2600" dirty="0" smtClean="0"/>
              <a:t>短骨：连接牢固且运动较灵活的部位，如腕骨和跗骨；</a:t>
            </a:r>
            <a:endParaRPr lang="en-US" altLang="zh-CN" sz="2600" dirty="0"/>
          </a:p>
          <a:p>
            <a:pPr lvl="1"/>
            <a:r>
              <a:rPr lang="zh-CN" altLang="en-US" sz="2600" dirty="0"/>
              <a:t>扁</a:t>
            </a:r>
            <a:r>
              <a:rPr lang="zh-CN" altLang="en-US" sz="2600" dirty="0" smtClean="0"/>
              <a:t>骨：参与构成颅腔、胸腔和盆腔的壁，如颅盖骨和肋骨；</a:t>
            </a:r>
            <a:endParaRPr lang="en-US" altLang="zh-CN" sz="2600" dirty="0"/>
          </a:p>
          <a:p>
            <a:pPr lvl="1"/>
            <a:r>
              <a:rPr lang="zh-CN" altLang="en-US" sz="2600" dirty="0"/>
              <a:t>不规则</a:t>
            </a:r>
            <a:r>
              <a:rPr lang="zh-CN" altLang="en-US" sz="2600" dirty="0" smtClean="0"/>
              <a:t>骨：椎骨</a:t>
            </a:r>
            <a:endParaRPr lang="en-US" altLang="zh-CN" sz="2600" dirty="0"/>
          </a:p>
        </p:txBody>
      </p:sp>
      <p:pic>
        <p:nvPicPr>
          <p:cNvPr id="7" name="Picture 5" descr="1-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70" y="1253331"/>
            <a:ext cx="303146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966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大动脉 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主动脉、肺动脉、无名动脉、颈总动脉和锁骨下动脉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中膜</a:t>
            </a: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弹性膜发达（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70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层），又称弹性动脉，能承受较大的血压和维持连续的血流。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10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大动脉 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主动脉、肺动脉、无名动脉、颈总动脉和锁骨下动脉。内外弹性膜分界不清。</a:t>
            </a: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中膜</a:t>
            </a: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弹性膜发达（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70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层），又称弹性动脉，能承受较大的血压和维持连续的血流。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4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大动脉 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小动脉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内外弹性膜不明显。</a:t>
            </a: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5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xmlns="" id="{5659A726-8A4D-442F-9A0E-61DC6A202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976"/>
            <a:ext cx="8229600" cy="1071563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血管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B442002F-9DFD-4DD2-87F6-81D10387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5539"/>
            <a:ext cx="8229600" cy="57324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大动脉 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小动脉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微动脉 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直径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0.3 mm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以下的动脉，又称外周阻力血管。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影响外周血流阻力，调节器官、组织血流量，维持正常血压。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E6968D7-3281-4BB5-B208-1EA8457BB28D}"/>
              </a:ext>
            </a:extLst>
          </p:cNvPr>
          <p:cNvCxnSpPr>
            <a:cxnSpLocks/>
          </p:cNvCxnSpPr>
          <p:nvPr/>
        </p:nvCxnSpPr>
        <p:spPr>
          <a:xfrm flipH="1">
            <a:off x="1524000" y="1125539"/>
            <a:ext cx="9144000" cy="0"/>
          </a:xfrm>
          <a:prstGeom prst="line">
            <a:avLst/>
          </a:prstGeom>
          <a:ln w="3429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44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5" name="Picture 13" descr="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6"/>
          <a:stretch>
            <a:fillRect/>
          </a:stretch>
        </p:blipFill>
        <p:spPr bwMode="auto">
          <a:xfrm>
            <a:off x="4572000" y="0"/>
            <a:ext cx="231298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170" name="Group 18"/>
          <p:cNvGrpSpPr>
            <a:grpSpLocks/>
          </p:cNvGrpSpPr>
          <p:nvPr/>
        </p:nvGrpSpPr>
        <p:grpSpPr bwMode="auto">
          <a:xfrm>
            <a:off x="5938838" y="-1"/>
            <a:ext cx="4729162" cy="6858001"/>
            <a:chOff x="2592" y="0"/>
            <a:chExt cx="2979" cy="4320"/>
          </a:xfrm>
        </p:grpSpPr>
        <p:pic>
          <p:nvPicPr>
            <p:cNvPr id="49159" name="Picture 7" descr="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2304"/>
              <a:ext cx="1395" cy="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60" name="Picture 8" descr="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97"/>
            <a:stretch>
              <a:fillRect/>
            </a:stretch>
          </p:blipFill>
          <p:spPr bwMode="auto">
            <a:xfrm>
              <a:off x="3312" y="0"/>
              <a:ext cx="1584" cy="1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61" name="Picture 9" descr="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2304"/>
              <a:ext cx="1540" cy="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162" name="Text Box 10"/>
            <p:cNvSpPr txBox="1">
              <a:spLocks noChangeArrowheads="1"/>
            </p:cNvSpPr>
            <p:nvPr/>
          </p:nvSpPr>
          <p:spPr bwMode="auto">
            <a:xfrm>
              <a:off x="3312" y="1920"/>
              <a:ext cx="1581" cy="36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1" lang="en-US" altLang="zh-CN" sz="3200" b="1">
                  <a:solidFill>
                    <a:schemeClr val="bg1"/>
                  </a:solidFill>
                  <a:latin typeface="宋体" panose="02010600030101010101" pitchFamily="2" charset="-122"/>
                </a:rPr>
                <a:t>4.</a:t>
              </a:r>
              <a:r>
                <a:rPr kumimoji="1" lang="zh-CN" altLang="en-US" sz="32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不规则骨</a:t>
              </a:r>
            </a:p>
          </p:txBody>
        </p:sp>
      </p:grpSp>
      <p:sp>
        <p:nvSpPr>
          <p:cNvPr id="49164" name="Text Box 12">
            <a:hlinkClick r:id="rId6" tooltip="asd"/>
          </p:cNvPr>
          <p:cNvSpPr txBox="1">
            <a:spLocks noChangeArrowheads="1"/>
          </p:cNvSpPr>
          <p:nvPr/>
        </p:nvSpPr>
        <p:spPr bwMode="auto">
          <a:xfrm>
            <a:off x="4953000" y="3048000"/>
            <a:ext cx="1600200" cy="57943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3200" b="1">
                <a:solidFill>
                  <a:schemeClr val="bg1"/>
                </a:solidFill>
                <a:latin typeface="宋体" panose="02010600030101010101" pitchFamily="2" charset="-122"/>
              </a:rPr>
              <a:t>2.</a:t>
            </a:r>
            <a:r>
              <a:rPr kumimoji="1" lang="zh-CN" altLang="en-US" sz="3200" b="1">
                <a:solidFill>
                  <a:schemeClr val="bg1"/>
                </a:solidFill>
                <a:latin typeface="宋体" panose="02010600030101010101" pitchFamily="2" charset="-122"/>
              </a:rPr>
              <a:t>短</a:t>
            </a:r>
            <a:r>
              <a:rPr kumimoji="1" lang="zh-CN" altLang="en-US" sz="3200" b="1">
                <a:solidFill>
                  <a:schemeClr val="bg1"/>
                </a:solidFill>
                <a:latin typeface="Times New Roman" panose="02020603050405020304" pitchFamily="18" charset="0"/>
              </a:rPr>
              <a:t>骨</a:t>
            </a:r>
          </a:p>
        </p:txBody>
      </p:sp>
      <p:pic>
        <p:nvPicPr>
          <p:cNvPr id="49167" name="Picture 15" descr="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657600"/>
            <a:ext cx="2809875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6" name="Text Box 14"/>
          <p:cNvSpPr txBox="1">
            <a:spLocks noChangeArrowheads="1"/>
          </p:cNvSpPr>
          <p:nvPr/>
        </p:nvSpPr>
        <p:spPr bwMode="auto">
          <a:xfrm>
            <a:off x="2971801" y="6278564"/>
            <a:ext cx="1725613" cy="57943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3200" b="1">
                <a:solidFill>
                  <a:schemeClr val="bg1"/>
                </a:solidFill>
                <a:latin typeface="宋体" panose="02010600030101010101" pitchFamily="2" charset="-122"/>
              </a:rPr>
              <a:t>3.</a:t>
            </a:r>
            <a:r>
              <a:rPr kumimoji="1" lang="zh-CN" altLang="en-US" sz="3200" b="1">
                <a:solidFill>
                  <a:schemeClr val="bg1"/>
                </a:solidFill>
                <a:latin typeface="宋体" panose="02010600030101010101" pitchFamily="2" charset="-122"/>
              </a:rPr>
              <a:t>扁</a:t>
            </a:r>
            <a:r>
              <a:rPr kumimoji="1" lang="zh-CN" altLang="en-US" sz="3200" b="1">
                <a:solidFill>
                  <a:schemeClr val="bg1"/>
                </a:solidFill>
                <a:latin typeface="Times New Roman" panose="02020603050405020304" pitchFamily="18" charset="0"/>
              </a:rPr>
              <a:t>骨</a:t>
            </a:r>
          </a:p>
        </p:txBody>
      </p:sp>
      <p:pic>
        <p:nvPicPr>
          <p:cNvPr id="49171" name="Picture 19" descr="长骨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0"/>
            <a:ext cx="250507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2819401" y="3048000"/>
            <a:ext cx="1725613" cy="57943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3200" b="1">
                <a:solidFill>
                  <a:schemeClr val="bg1"/>
                </a:solidFill>
                <a:latin typeface="宋体" panose="02010600030101010101" pitchFamily="2" charset="-122"/>
              </a:rPr>
              <a:t>1.</a:t>
            </a:r>
            <a:r>
              <a:rPr kumimoji="1" lang="zh-CN" altLang="en-US" sz="3200" b="1">
                <a:solidFill>
                  <a:schemeClr val="bg1"/>
                </a:solidFill>
                <a:latin typeface="宋体" panose="02010600030101010101" pitchFamily="2" charset="-122"/>
              </a:rPr>
              <a:t>长</a:t>
            </a:r>
            <a:r>
              <a:rPr kumimoji="1" lang="zh-CN" altLang="en-US" sz="3200" b="1">
                <a:solidFill>
                  <a:schemeClr val="bg1"/>
                </a:solidFill>
                <a:latin typeface="Times New Roman" panose="02020603050405020304" pitchFamily="18" charset="0"/>
              </a:rPr>
              <a:t>骨</a:t>
            </a:r>
          </a:p>
        </p:txBody>
      </p:sp>
    </p:spTree>
    <p:extLst>
      <p:ext uri="{BB962C8B-B14F-4D97-AF65-F5344CB8AC3E}">
        <p14:creationId xmlns:p14="http://schemas.microsoft.com/office/powerpoint/2010/main" val="325988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长骨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骨干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髓腔：骨髓</a:t>
            </a:r>
            <a:endParaRPr lang="en-US" altLang="zh-CN" dirty="0" smtClean="0"/>
          </a:p>
          <a:p>
            <a:r>
              <a:rPr lang="zh-CN" altLang="en-US" dirty="0" smtClean="0"/>
              <a:t>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关节软骨</a:t>
            </a:r>
            <a:endParaRPr lang="en-US" altLang="zh-CN" dirty="0" smtClean="0"/>
          </a:p>
          <a:p>
            <a:r>
              <a:rPr lang="zh-CN" altLang="en-US" dirty="0" smtClean="0"/>
              <a:t>干骺端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骺软骨（幼年）→骺线（成年）</a:t>
            </a:r>
            <a:endParaRPr lang="en-US" altLang="zh-CN" dirty="0" smtClean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77113"/>
            <a:ext cx="6019800" cy="5703773"/>
          </a:xfrm>
        </p:spPr>
      </p:pic>
    </p:spTree>
    <p:extLst>
      <p:ext uri="{BB962C8B-B14F-4D97-AF65-F5344CB8AC3E}">
        <p14:creationId xmlns:p14="http://schemas.microsoft.com/office/powerpoint/2010/main" val="42547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8C0C042-3D21-4FFD-8E2D-A2D84255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长骨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6F5E5D3-9BC7-4EDA-AC47-A3FD452FC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zh-CN" altLang="en-US" dirty="0"/>
              <a:t>骨</a:t>
            </a:r>
            <a:r>
              <a:rPr lang="zh-CN" altLang="en-US" dirty="0" smtClean="0"/>
              <a:t>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骨内膜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骨外膜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成骨细胞：骨外膜层和骨内膜细胞分化</a:t>
            </a:r>
            <a:endParaRPr lang="en-US" altLang="zh-CN" dirty="0" smtClean="0"/>
          </a:p>
          <a:p>
            <a:r>
              <a:rPr lang="zh-CN" altLang="en-US" dirty="0"/>
              <a:t>骨髓</a:t>
            </a:r>
            <a:endParaRPr lang="en-US" altLang="zh-CN" dirty="0"/>
          </a:p>
          <a:p>
            <a:pPr lvl="1"/>
            <a:r>
              <a:rPr lang="zh-CN" altLang="en-US" dirty="0"/>
              <a:t>髓腔和骨松质的间隙</a:t>
            </a:r>
            <a:endParaRPr lang="en-US" altLang="zh-CN" dirty="0"/>
          </a:p>
          <a:p>
            <a:pPr lvl="1"/>
            <a:r>
              <a:rPr lang="zh-CN" altLang="en-US" dirty="0"/>
              <a:t>红骨髓</a:t>
            </a:r>
            <a:endParaRPr lang="en-US" altLang="zh-CN" dirty="0"/>
          </a:p>
          <a:p>
            <a:pPr lvl="1"/>
            <a:r>
              <a:rPr lang="zh-CN" altLang="en-US" dirty="0"/>
              <a:t>黄骨</a:t>
            </a:r>
            <a:r>
              <a:rPr lang="zh-CN" altLang="en-US" dirty="0" smtClean="0"/>
              <a:t>髓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41433"/>
            <a:ext cx="6019800" cy="5775134"/>
          </a:xfrm>
        </p:spPr>
      </p:pic>
    </p:spTree>
    <p:extLst>
      <p:ext uri="{BB962C8B-B14F-4D97-AF65-F5344CB8AC3E}">
        <p14:creationId xmlns:p14="http://schemas.microsoft.com/office/powerpoint/2010/main" val="249111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8C0C042-3D21-4FFD-8E2D-A2D84255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长骨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6F5E5D3-9BC7-4EDA-AC47-A3FD452FC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骨质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骨松质：内部；骨小梁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骨</a:t>
            </a:r>
            <a:r>
              <a:rPr lang="zh-CN" altLang="en-US" dirty="0"/>
              <a:t>密质</a:t>
            </a:r>
            <a:r>
              <a:rPr lang="zh-CN" altLang="en-US" dirty="0" smtClean="0"/>
              <a:t>：表面；骨板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62" y="161925"/>
            <a:ext cx="5400675" cy="6534150"/>
          </a:xfrm>
        </p:spPr>
      </p:pic>
      <p:cxnSp>
        <p:nvCxnSpPr>
          <p:cNvPr id="18" name="直接箭头连接符 17"/>
          <p:cNvCxnSpPr/>
          <p:nvPr/>
        </p:nvCxnSpPr>
        <p:spPr>
          <a:xfrm flipV="1">
            <a:off x="10871200" y="868218"/>
            <a:ext cx="0" cy="28448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0432618" y="4988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骨小梁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5763491" y="3666836"/>
            <a:ext cx="165330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193831" y="34821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外环骨板</a:t>
            </a:r>
            <a:endParaRPr lang="en-US" altLang="zh-CN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6481762" y="5310909"/>
            <a:ext cx="334572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912102" y="51262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内环骨板</a:t>
            </a:r>
            <a:endParaRPr lang="en-US" altLang="zh-CN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5902036" y="4764911"/>
            <a:ext cx="206894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63208" y="45762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穿通管</a:t>
            </a:r>
            <a:endParaRPr lang="en-US" altLang="zh-CN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6825673" y="3288145"/>
            <a:ext cx="1570182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948511" y="31034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间骨板</a:t>
            </a:r>
          </a:p>
        </p:txBody>
      </p:sp>
    </p:spTree>
    <p:extLst>
      <p:ext uri="{BB962C8B-B14F-4D97-AF65-F5344CB8AC3E}">
        <p14:creationId xmlns:p14="http://schemas.microsoft.com/office/powerpoint/2010/main" val="340051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81F27FA-391E-459F-AC92-47914E7D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骨连结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B51CBD3-8ECE-4D10-9FE6-428C1FF6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直</a:t>
            </a:r>
            <a:r>
              <a:rPr lang="zh-CN" altLang="en-US" dirty="0"/>
              <a:t>接连结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两骨之间借纤维结缔组织、软骨或骨相连结</a:t>
            </a:r>
            <a:endParaRPr lang="en-US" altLang="zh-CN" sz="2600" dirty="0" smtClean="0"/>
          </a:p>
          <a:p>
            <a:pPr lvl="1"/>
            <a:r>
              <a:rPr lang="zh-CN" altLang="en-US" sz="2600" dirty="0"/>
              <a:t>连结之</a:t>
            </a:r>
            <a:r>
              <a:rPr lang="zh-CN" altLang="en-US" sz="2600" dirty="0" smtClean="0"/>
              <a:t>间无腔隙，较牢固，不活动或少活动</a:t>
            </a:r>
            <a:endParaRPr lang="en-US" altLang="zh-CN" sz="2600" dirty="0"/>
          </a:p>
          <a:p>
            <a:r>
              <a:rPr lang="zh-CN" altLang="en-US" dirty="0"/>
              <a:t>滑膜关节连</a:t>
            </a:r>
            <a:r>
              <a:rPr lang="zh-CN" altLang="en-US" dirty="0" smtClean="0"/>
              <a:t>结</a:t>
            </a:r>
            <a:endParaRPr lang="en-US" altLang="zh-CN" dirty="0" smtClean="0"/>
          </a:p>
          <a:p>
            <a:pPr lvl="1"/>
            <a:r>
              <a:rPr lang="zh-CN" altLang="en-US" sz="2600" dirty="0"/>
              <a:t>两骨之</a:t>
            </a:r>
            <a:r>
              <a:rPr lang="zh-CN" altLang="en-US" sz="2600" dirty="0" smtClean="0"/>
              <a:t>间借膜性囊互相连结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相对骨面间具有充以滑液的腔隙，仅在其周围以结缔组织相连结</a:t>
            </a:r>
            <a:endParaRPr lang="en-US" altLang="zh-CN" sz="2600" dirty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8513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678587-DC71-4395-BBA6-D1653B75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滑膜关节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DEB7318-5FF0-4120-B064-AAA13A0D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CN" altLang="en-US" dirty="0"/>
              <a:t>基本构造</a:t>
            </a:r>
            <a:endParaRPr lang="en-US" altLang="zh-CN" dirty="0"/>
          </a:p>
          <a:p>
            <a:pPr lvl="1"/>
            <a:r>
              <a:rPr lang="zh-CN" altLang="en-US" sz="2600" dirty="0"/>
              <a:t>关节</a:t>
            </a:r>
            <a:r>
              <a:rPr lang="zh-CN" altLang="en-US" sz="2600" dirty="0" smtClean="0"/>
              <a:t>面</a:t>
            </a:r>
            <a:endParaRPr lang="en-US" altLang="zh-CN" sz="2600" dirty="0" smtClean="0"/>
          </a:p>
          <a:p>
            <a:pPr lvl="2"/>
            <a:r>
              <a:rPr lang="zh-CN" altLang="en-US" sz="2600" dirty="0" smtClean="0"/>
              <a:t>关节头，关节窝</a:t>
            </a:r>
            <a:endParaRPr lang="en-US" altLang="zh-CN" sz="2600" dirty="0" smtClean="0"/>
          </a:p>
          <a:p>
            <a:pPr lvl="2"/>
            <a:r>
              <a:rPr lang="zh-CN" altLang="en-US" sz="2600" dirty="0" smtClean="0"/>
              <a:t>关节软骨：减少摩擦和缓冲骨间撞击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25988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1344</Words>
  <Application>Microsoft Office PowerPoint</Application>
  <PresentationFormat>宽屏</PresentationFormat>
  <Paragraphs>262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黑体</vt:lpstr>
      <vt:lpstr>楷体</vt:lpstr>
      <vt:lpstr>宋体</vt:lpstr>
      <vt:lpstr>Arial</vt:lpstr>
      <vt:lpstr>Calibri</vt:lpstr>
      <vt:lpstr>Calibri Light</vt:lpstr>
      <vt:lpstr>Times New Roman</vt:lpstr>
      <vt:lpstr>Office 主题</vt:lpstr>
      <vt:lpstr>运 动 系 统 </vt:lpstr>
      <vt:lpstr>运动系统</vt:lpstr>
      <vt:lpstr>骨</vt:lpstr>
      <vt:lpstr>PowerPoint 演示文稿</vt:lpstr>
      <vt:lpstr>长骨</vt:lpstr>
      <vt:lpstr>长骨</vt:lpstr>
      <vt:lpstr>长骨</vt:lpstr>
      <vt:lpstr>骨连结</vt:lpstr>
      <vt:lpstr>滑膜关节</vt:lpstr>
      <vt:lpstr>滑膜关节</vt:lpstr>
      <vt:lpstr>滑膜关节</vt:lpstr>
      <vt:lpstr>滑膜关节</vt:lpstr>
      <vt:lpstr>骨骼肌</vt:lpstr>
      <vt:lpstr>骨骼肌</vt:lpstr>
      <vt:lpstr>骨骼肌</vt:lpstr>
      <vt:lpstr>骨骼肌</vt:lpstr>
      <vt:lpstr>PowerPoint 演示文稿</vt:lpstr>
      <vt:lpstr>概述</vt:lpstr>
      <vt:lpstr>概述</vt:lpstr>
      <vt:lpstr>概述</vt:lpstr>
      <vt:lpstr>血管壁</vt:lpstr>
      <vt:lpstr>动脉</vt:lpstr>
      <vt:lpstr>动脉</vt:lpstr>
      <vt:lpstr>动脉</vt:lpstr>
      <vt:lpstr>动脉</vt:lpstr>
      <vt:lpstr>动脉</vt:lpstr>
      <vt:lpstr>动脉</vt:lpstr>
      <vt:lpstr>动脉</vt:lpstr>
      <vt:lpstr>动脉</vt:lpstr>
      <vt:lpstr>动脉</vt:lpstr>
      <vt:lpstr>动脉</vt:lpstr>
      <vt:lpstr>动脉</vt:lpstr>
      <vt:lpstr>血管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运 动 系 统 </dc:title>
  <dc:creator>Pengfei Huang</dc:creator>
  <cp:lastModifiedBy>Animal Nutrition</cp:lastModifiedBy>
  <cp:revision>31</cp:revision>
  <dcterms:created xsi:type="dcterms:W3CDTF">2018-08-27T07:29:57Z</dcterms:created>
  <dcterms:modified xsi:type="dcterms:W3CDTF">2019-09-16T06:10:53Z</dcterms:modified>
</cp:coreProperties>
</file>